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4" r:id="rId2"/>
    <p:sldId id="261" r:id="rId3"/>
    <p:sldId id="268" r:id="rId4"/>
    <p:sldId id="266" r:id="rId5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4B4B"/>
    <a:srgbClr val="7E69E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3324" autoAdjust="0"/>
  </p:normalViewPr>
  <p:slideViewPr>
    <p:cSldViewPr snapToGrid="0">
      <p:cViewPr varScale="1">
        <p:scale>
          <a:sx n="67" d="100"/>
          <a:sy n="67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D1D209-B4D5-4825-A7FC-CFDDC87D8A41}" type="datetimeFigureOut">
              <a:rPr lang="pt-BR" smtClean="0"/>
              <a:t>28/04/2023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86BBA2-8E55-40A2-8318-39661AB8E7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1495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Desafio: Como aumentar a cobertura vacinal da vacina ACWY para diminuirmos circulação do meningococo no Estado do ES?</a:t>
            </a:r>
          </a:p>
          <a:p>
            <a:endParaRPr lang="pt-BR" dirty="0"/>
          </a:p>
          <a:p>
            <a:r>
              <a:rPr lang="pt-BR" dirty="0"/>
              <a:t>Contexto: 68 mil doses com vencimento em 4 meses, aumento de 90% dos casos de meningite no estado do ES em 2022 e cobertura vacinal em torno de 30% na faixa etária de 11 e 12 anos</a:t>
            </a:r>
          </a:p>
          <a:p>
            <a:endParaRPr lang="pt-BR" dirty="0"/>
          </a:p>
          <a:p>
            <a:r>
              <a:rPr lang="pt-BR" dirty="0"/>
              <a:t>O trabalho do time Pfizer foi de impactar e sensibilizar mais profissionais da área da saúde para reverter esse cenário, tanto dentro da UBS como fora da UBS (escolas, agentes comunitários, </a:t>
            </a:r>
            <a:r>
              <a:rPr lang="pt-BR" dirty="0" err="1"/>
              <a:t>etc</a:t>
            </a:r>
            <a:r>
              <a:rPr lang="pt-BR" dirty="0"/>
              <a:t>). Com isso o estoque de vacinas foi zerado antes do vencimento e tivemos redução de 30% no número de casos e 80% no número de óbitos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86BBA2-8E55-40A2-8318-39661AB8E74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2799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1ADEFAE8-28BF-28DF-03AA-C133C8950B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969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91290-B24E-7DDA-D043-608363172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454E18-94E8-A25E-DCA0-DE6088E16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91C04-00BF-C021-0C8D-C89946C6F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04/28/2023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1B72D-D2CE-61F2-8B61-80A328366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23246-6D20-3DB7-228E-E798F5B95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704794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F4BB42-B4C2-4EB5-CF3C-6AA17CA18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48D9BE-4A48-7389-AE05-CD8F2C57AE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C1FB6-6547-D2C8-6A96-DA8F2B9C1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04/28/2023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FEA44-ADA6-71AA-5C56-E3EF25F1F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C4971-43E1-A399-D8C3-01EC550FC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20096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4AF1D595-FFC6-F9E7-139E-395DB7120A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722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Text, funnel chart&#10;&#10;Description automatically generated">
            <a:extLst>
              <a:ext uri="{FF2B5EF4-FFF2-40B4-BE49-F238E27FC236}">
                <a16:creationId xmlns:a16="http://schemas.microsoft.com/office/drawing/2014/main" id="{0E447195-7E2C-7EA4-A1B1-6CF3283335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958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8522B97-70E0-7C26-6FAB-441359168D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58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87CEA-8AE8-6355-CE16-BC415AF8F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FB755-06D2-4F44-D3B1-0EC963B811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7988E7-A3A7-FF06-FE4F-C308C3F59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840A89-0BBE-2F36-11B9-499C4EE463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296E43-4201-CDD9-D14A-74EFFBCE46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4691D6-89E0-B032-3A7A-4E65B06DA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04/28/2023</a:t>
            </a:fld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BB0DD2-3903-8323-C8EA-B7CEA3969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B1B685-9C5B-1BED-B7C8-491ABC392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010515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BCC74-B84F-BA61-C094-8BFF108C8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AEFBCF-E245-1DEB-E01C-76F4B5BDC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04/28/2023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27393D-DA7D-30BA-D002-632D4BCF7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75D1CE-71D9-36D4-A397-F99368F06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673905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2F645-35CC-AC9F-349E-D332AB08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04/28/2023</a:t>
            </a:fld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1A3449-AF7E-6BFB-7E8E-D09693D4E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4324B-0008-46D6-3B97-8C35732B1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58351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A47B-5691-788F-4F2E-BC69D475C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3417D-6B52-0D96-1602-CFC90FC47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C47-AA94-F1A6-E0E9-EE0EF4E18F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C0178-3FE1-7F43-3396-F59A0AF06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04/28/2023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9C152-13B4-9D41-4690-A2C40C4D1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DB994-C2AC-133A-D9BB-F6F424DF4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870710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4E6EB-66F3-9190-E7E8-F7D0053B5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FF9D40-A6C4-AA89-3E91-CB3792E8BA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040F6-6AE9-216E-1DB9-5006AED46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03A67-7E83-09D3-14BC-6125C342E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04/28/2023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546CB-A066-1CAF-302B-07E6CF360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794239-0A1E-E38A-D53D-241B2F5D8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099920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F5A819-B55B-DB36-3C09-DF5291B14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B8486-2050-F178-6DDD-39A28A802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4A525-50F6-BCE5-E30D-4F56389F80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D4199-0149-DF48-8411-67E7EA939E61}" type="datetimeFigureOut">
              <a:rPr lang="en-BR" smtClean="0"/>
              <a:t>04/28/2023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35E1C-1043-D65A-0058-8A7572D36E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687DE-C4EF-34B2-D41B-D93D47FF59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459117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61344C-D604-FD1E-A406-46C183CDDBFC}"/>
              </a:ext>
            </a:extLst>
          </p:cNvPr>
          <p:cNvSpPr txBox="1"/>
          <p:nvPr/>
        </p:nvSpPr>
        <p:spPr>
          <a:xfrm>
            <a:off x="153346" y="1967061"/>
            <a:ext cx="7129197" cy="29238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2800" dirty="0">
                <a:solidFill>
                  <a:srgbClr val="7E69E0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ANÁLISE 3</a:t>
            </a:r>
          </a:p>
          <a:p>
            <a:r>
              <a:rPr lang="pt-BR" sz="3200" b="1" dirty="0">
                <a:solidFill>
                  <a:srgbClr val="7E69E0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Sinergia entre Imunização e Atenção Primária de Saúde para aumento da Cobertura Vacinal no ES</a:t>
            </a:r>
          </a:p>
          <a:p>
            <a:r>
              <a:rPr lang="pt-BR" dirty="0">
                <a:solidFill>
                  <a:srgbClr val="7E69E0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Lilis Augusta Rodrigues | PSS Especialista PNI</a:t>
            </a:r>
          </a:p>
          <a:p>
            <a:r>
              <a:rPr lang="pt-BR" dirty="0">
                <a:solidFill>
                  <a:srgbClr val="7E69E0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Jonatas Suamir | PSS Especialista Científico</a:t>
            </a:r>
          </a:p>
          <a:p>
            <a:r>
              <a:rPr lang="pt-BR" dirty="0">
                <a:solidFill>
                  <a:srgbClr val="7E69E0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Rafaela Soares | PSS Especialista Científico</a:t>
            </a:r>
            <a:endParaRPr lang="en-BR" dirty="0">
              <a:solidFill>
                <a:srgbClr val="7E69E0"/>
              </a:solidFill>
              <a:latin typeface="Noto Sans Cond SemBd" panose="020B0502040504020204" pitchFamily="34" charset="0"/>
              <a:ea typeface="Noto Sans Cond SemBd" panose="020B0502040504020204" pitchFamily="34" charset="0"/>
              <a:cs typeface="Noto Sans Cond SemBd" panose="020B050204050402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99E97ED-59F2-57BC-DC13-25CD6B94B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499" y="3600450"/>
            <a:ext cx="1476375" cy="1485900"/>
          </a:xfrm>
          <a:prstGeom prst="rect">
            <a:avLst/>
          </a:prstGeom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711EABBB-F51C-0B33-2061-0F79E8B81C59}"/>
              </a:ext>
            </a:extLst>
          </p:cNvPr>
          <p:cNvSpPr/>
          <p:nvPr/>
        </p:nvSpPr>
        <p:spPr>
          <a:xfrm>
            <a:off x="0" y="3900488"/>
            <a:ext cx="2314575" cy="40005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D60C48A9-EC07-49B7-8B1F-9AC548AB5821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2314575" y="4100513"/>
            <a:ext cx="325755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9109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AF45337-F60C-8985-1069-D9263358F15C}"/>
              </a:ext>
            </a:extLst>
          </p:cNvPr>
          <p:cNvSpPr/>
          <p:nvPr/>
        </p:nvSpPr>
        <p:spPr>
          <a:xfrm>
            <a:off x="6875037" y="2416629"/>
            <a:ext cx="4978390" cy="3352800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CC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2" name="Imagem 31">
            <a:extLst>
              <a:ext uri="{FF2B5EF4-FFF2-40B4-BE49-F238E27FC236}">
                <a16:creationId xmlns:a16="http://schemas.microsoft.com/office/drawing/2014/main" id="{A35FFBE3-316C-69E6-2344-66601034C2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19" r="1219" b="14494"/>
          <a:stretch/>
        </p:blipFill>
        <p:spPr>
          <a:xfrm>
            <a:off x="7136293" y="2854368"/>
            <a:ext cx="4578627" cy="2316059"/>
          </a:xfrm>
          <a:prstGeom prst="rect">
            <a:avLst/>
          </a:prstGeom>
        </p:spPr>
      </p:pic>
      <p:sp>
        <p:nvSpPr>
          <p:cNvPr id="33" name="CaixaDeTexto 32">
            <a:extLst>
              <a:ext uri="{FF2B5EF4-FFF2-40B4-BE49-F238E27FC236}">
                <a16:creationId xmlns:a16="http://schemas.microsoft.com/office/drawing/2014/main" id="{312EF782-EE61-6B73-2230-D5C1CBA627E0}"/>
              </a:ext>
            </a:extLst>
          </p:cNvPr>
          <p:cNvSpPr txBox="1"/>
          <p:nvPr/>
        </p:nvSpPr>
        <p:spPr>
          <a:xfrm>
            <a:off x="298173" y="1577096"/>
            <a:ext cx="617710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dirty="0"/>
              <a:t>Como apoiar o governo do estado do ES a usar o estoque de 109 mil doses de vacina meningocócica ACWY em 4 meses?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555ED4-D9C9-665A-07C6-832BABD01469}"/>
              </a:ext>
            </a:extLst>
          </p:cNvPr>
          <p:cNvSpPr txBox="1"/>
          <p:nvPr/>
        </p:nvSpPr>
        <p:spPr>
          <a:xfrm>
            <a:off x="298173" y="131489"/>
            <a:ext cx="6838121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3600" b="1" dirty="0">
                <a:solidFill>
                  <a:srgbClr val="4B4B4B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Desafio </a:t>
            </a:r>
            <a:r>
              <a:rPr lang="pt-BR" sz="2800" b="1" dirty="0">
                <a:solidFill>
                  <a:srgbClr val="4B4B4B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| Julho de 2022</a:t>
            </a:r>
            <a:endParaRPr lang="en-BR" sz="3600" b="1" dirty="0">
              <a:solidFill>
                <a:srgbClr val="7E69E0"/>
              </a:solidFill>
              <a:latin typeface="Noto Sans Cond SemBd" panose="020B0502040504020204" pitchFamily="34" charset="0"/>
              <a:ea typeface="Noto Sans Cond SemBd" panose="020B0502040504020204" pitchFamily="34" charset="0"/>
              <a:cs typeface="Noto Sans Cond SemBd" panose="020B0502040504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96896F8-CEFA-031D-290C-489FE880A4B3}"/>
              </a:ext>
            </a:extLst>
          </p:cNvPr>
          <p:cNvSpPr txBox="1"/>
          <p:nvPr/>
        </p:nvSpPr>
        <p:spPr>
          <a:xfrm>
            <a:off x="7136294" y="5170427"/>
            <a:ext cx="30044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Fonte: A Gazeta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FB9120D-EA45-7828-D48C-963D6554514A}"/>
              </a:ext>
            </a:extLst>
          </p:cNvPr>
          <p:cNvSpPr txBox="1"/>
          <p:nvPr/>
        </p:nvSpPr>
        <p:spPr>
          <a:xfrm>
            <a:off x="298172" y="3196789"/>
            <a:ext cx="6177103" cy="2083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b="1" dirty="0"/>
              <a:t>CONTEXTO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dirty="0"/>
              <a:t>Histórico de demanda : em 19 meses utilizaram 76 mil doses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dirty="0"/>
              <a:t>Baixa adesão da vacina ACWY para público alvo (38,5% para 11 anos e 25,4% para 12 anos em 2021)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700" b="1" dirty="0">
                <a:solidFill>
                  <a:srgbClr val="00CC99"/>
                </a:solidFill>
              </a:rPr>
              <a:t>Aumento de 90% nos casos de meningite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549F5192-34A2-DED6-4FAC-1321C6976717}"/>
              </a:ext>
            </a:extLst>
          </p:cNvPr>
          <p:cNvCxnSpPr>
            <a:cxnSpLocks/>
          </p:cNvCxnSpPr>
          <p:nvPr/>
        </p:nvCxnSpPr>
        <p:spPr>
          <a:xfrm>
            <a:off x="4502551" y="5087766"/>
            <a:ext cx="2349336" cy="0"/>
          </a:xfrm>
          <a:prstGeom prst="straightConnector1">
            <a:avLst/>
          </a:prstGeom>
          <a:ln w="28575">
            <a:solidFill>
              <a:srgbClr val="00CC99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5573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DF192A8-FEFF-6BC1-9BBD-63FCA02FF510}"/>
              </a:ext>
            </a:extLst>
          </p:cNvPr>
          <p:cNvSpPr txBox="1"/>
          <p:nvPr/>
        </p:nvSpPr>
        <p:spPr>
          <a:xfrm>
            <a:off x="298173" y="131489"/>
            <a:ext cx="6838121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3600" b="1" dirty="0">
                <a:solidFill>
                  <a:srgbClr val="4B4B4B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O que foi feito?</a:t>
            </a:r>
            <a:endParaRPr lang="en-BR" sz="3600" b="1" dirty="0">
              <a:solidFill>
                <a:srgbClr val="7E69E0"/>
              </a:solidFill>
              <a:latin typeface="Noto Sans Cond SemBd" panose="020B0502040504020204" pitchFamily="34" charset="0"/>
              <a:ea typeface="Noto Sans Cond SemBd" panose="020B0502040504020204" pitchFamily="34" charset="0"/>
              <a:cs typeface="Noto Sans Cond SemBd" panose="020B050204050402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FDF53F3-F822-37B3-2E22-C467D268C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457" y="1868609"/>
            <a:ext cx="6313306" cy="312078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323EFED-5261-0C24-6E78-F070564299D8}"/>
              </a:ext>
            </a:extLst>
          </p:cNvPr>
          <p:cNvSpPr txBox="1"/>
          <p:nvPr/>
        </p:nvSpPr>
        <p:spPr>
          <a:xfrm>
            <a:off x="7374707" y="1868609"/>
            <a:ext cx="4269836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000" b="1" dirty="0"/>
              <a:t>Impactar e sensibilizar mais profissionais da área da saúde com relação à importância da vacinação!</a:t>
            </a:r>
          </a:p>
          <a:p>
            <a:pPr algn="ctr"/>
            <a:endParaRPr lang="pt-BR" sz="2000" b="1" dirty="0"/>
          </a:p>
          <a:p>
            <a:pPr algn="ctr"/>
            <a:r>
              <a:rPr lang="pt-BR" b="1" dirty="0"/>
              <a:t>ANTES DO PROJETO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pt-BR" dirty="0"/>
              <a:t>Foco apenas nos profissionais da UBS da sala de vacinação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pt-BR" dirty="0"/>
          </a:p>
          <a:p>
            <a:pPr algn="ctr"/>
            <a:r>
              <a:rPr lang="pt-BR" b="1" dirty="0"/>
              <a:t>APÓS O PROJETO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pt-BR" dirty="0"/>
              <a:t>Todos da UBS atuam na divulgação da campanha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pt-BR" dirty="0"/>
              <a:t>Escolas e agentes comunitários atuam na busca ativa de pessoas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2199756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CEBDD012-09F8-0254-8510-2A4FBB8D3FA9}"/>
              </a:ext>
            </a:extLst>
          </p:cNvPr>
          <p:cNvSpPr/>
          <p:nvPr/>
        </p:nvSpPr>
        <p:spPr>
          <a:xfrm>
            <a:off x="6512928" y="1746555"/>
            <a:ext cx="5624642" cy="1831823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00CC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83A1B7A-4896-D8EA-55F1-E0207BC85F6B}"/>
              </a:ext>
            </a:extLst>
          </p:cNvPr>
          <p:cNvSpPr txBox="1"/>
          <p:nvPr/>
        </p:nvSpPr>
        <p:spPr>
          <a:xfrm>
            <a:off x="70165" y="1195226"/>
            <a:ext cx="6546295" cy="3373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Em dezembro de 2022 o estoque de 109 mil doses foi zerado com todas as vacinas aplicadas dentro do prazo de validade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rgbClr val="00CC99"/>
                </a:solidFill>
              </a:rPr>
              <a:t>Redução de 30% dos casos confirmados de meningite meningocócica e 80% de óbitos no Estado do ES (</a:t>
            </a:r>
            <a:r>
              <a:rPr lang="pt-BR" b="1" dirty="0" err="1">
                <a:solidFill>
                  <a:srgbClr val="00CC99"/>
                </a:solidFill>
              </a:rPr>
              <a:t>jan</a:t>
            </a:r>
            <a:r>
              <a:rPr lang="pt-BR" b="1" dirty="0">
                <a:solidFill>
                  <a:srgbClr val="00CC99"/>
                </a:solidFill>
              </a:rPr>
              <a:t> a </a:t>
            </a:r>
            <a:r>
              <a:rPr lang="pt-BR" b="1" dirty="0" err="1">
                <a:solidFill>
                  <a:srgbClr val="00CC99"/>
                </a:solidFill>
              </a:rPr>
              <a:t>abr</a:t>
            </a:r>
            <a:r>
              <a:rPr lang="pt-BR" b="1" dirty="0">
                <a:solidFill>
                  <a:srgbClr val="00CC99"/>
                </a:solidFill>
              </a:rPr>
              <a:t> 2023 x 2022)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Governo ES incorporou a sinergia imunização e APS como estratégia do Estado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/>
              <a:t>Ampliação da faixa etária alvo: 10 a 29 anos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79DC9ECD-055A-5718-88A0-685C94D96A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70" t="11112" r="8984" b="5694"/>
          <a:stretch/>
        </p:blipFill>
        <p:spPr>
          <a:xfrm>
            <a:off x="4971589" y="3821074"/>
            <a:ext cx="3458322" cy="2788069"/>
          </a:xfrm>
          <a:prstGeom prst="rect">
            <a:avLst/>
          </a:prstGeom>
        </p:spPr>
      </p:pic>
      <p:sp>
        <p:nvSpPr>
          <p:cNvPr id="3" name="TextBox 1">
            <a:extLst>
              <a:ext uri="{FF2B5EF4-FFF2-40B4-BE49-F238E27FC236}">
                <a16:creationId xmlns:a16="http://schemas.microsoft.com/office/drawing/2014/main" id="{DF8D8EB3-AC0F-3DA1-DF7A-EF4A4EEA4299}"/>
              </a:ext>
            </a:extLst>
          </p:cNvPr>
          <p:cNvSpPr txBox="1"/>
          <p:nvPr/>
        </p:nvSpPr>
        <p:spPr>
          <a:xfrm>
            <a:off x="298173" y="131489"/>
            <a:ext cx="6838121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3600" b="1" dirty="0">
                <a:solidFill>
                  <a:srgbClr val="4B4B4B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Resultados</a:t>
            </a:r>
            <a:endParaRPr lang="en-BR" sz="3600" b="1" dirty="0">
              <a:solidFill>
                <a:srgbClr val="7E69E0"/>
              </a:solidFill>
              <a:latin typeface="Noto Sans Cond SemBd" panose="020B0502040504020204" pitchFamily="34" charset="0"/>
              <a:ea typeface="Noto Sans Cond SemBd" panose="020B0502040504020204" pitchFamily="34" charset="0"/>
              <a:cs typeface="Noto Sans Cond SemBd" panose="020B0502040504020204" pitchFamily="34" charset="0"/>
            </a:endParaRPr>
          </a:p>
        </p:txBody>
      </p:sp>
      <p:graphicFrame>
        <p:nvGraphicFramePr>
          <p:cNvPr id="4" name="Tabela 5">
            <a:extLst>
              <a:ext uri="{FF2B5EF4-FFF2-40B4-BE49-F238E27FC236}">
                <a16:creationId xmlns:a16="http://schemas.microsoft.com/office/drawing/2014/main" id="{8394E38E-7802-68EB-09ED-CAA77ABF2552}"/>
              </a:ext>
            </a:extLst>
          </p:cNvPr>
          <p:cNvGraphicFramePr>
            <a:graphicFrameLocks noGrp="1"/>
          </p:cNvGraphicFramePr>
          <p:nvPr/>
        </p:nvGraphicFramePr>
        <p:xfrm>
          <a:off x="6823288" y="2002067"/>
          <a:ext cx="5008171" cy="13208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775397">
                  <a:extLst>
                    <a:ext uri="{9D8B030D-6E8A-4147-A177-3AD203B41FA5}">
                      <a16:colId xmlns:a16="http://schemas.microsoft.com/office/drawing/2014/main" val="3876582947"/>
                    </a:ext>
                  </a:extLst>
                </a:gridCol>
                <a:gridCol w="1217041">
                  <a:extLst>
                    <a:ext uri="{9D8B030D-6E8A-4147-A177-3AD203B41FA5}">
                      <a16:colId xmlns:a16="http://schemas.microsoft.com/office/drawing/2014/main" val="1364521060"/>
                    </a:ext>
                  </a:extLst>
                </a:gridCol>
                <a:gridCol w="1372478">
                  <a:extLst>
                    <a:ext uri="{9D8B030D-6E8A-4147-A177-3AD203B41FA5}">
                      <a16:colId xmlns:a16="http://schemas.microsoft.com/office/drawing/2014/main" val="2246776139"/>
                    </a:ext>
                  </a:extLst>
                </a:gridCol>
                <a:gridCol w="643255">
                  <a:extLst>
                    <a:ext uri="{9D8B030D-6E8A-4147-A177-3AD203B41FA5}">
                      <a16:colId xmlns:a16="http://schemas.microsoft.com/office/drawing/2014/main" val="30014456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pt-BR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dirty="0"/>
                        <a:t>2022</a:t>
                      </a:r>
                    </a:p>
                    <a:p>
                      <a:pPr algn="ctr"/>
                      <a:r>
                        <a:rPr lang="pt-BR" sz="1400" b="0" dirty="0"/>
                        <a:t>(</a:t>
                      </a:r>
                      <a:r>
                        <a:rPr lang="pt-BR" sz="1400" b="0" dirty="0" err="1"/>
                        <a:t>jan</a:t>
                      </a:r>
                      <a:r>
                        <a:rPr lang="pt-BR" sz="1400" b="0" dirty="0"/>
                        <a:t> – </a:t>
                      </a:r>
                      <a:r>
                        <a:rPr lang="pt-BR" sz="1400" b="0" dirty="0" err="1"/>
                        <a:t>abr</a:t>
                      </a:r>
                      <a:r>
                        <a:rPr lang="pt-BR" sz="1400" b="0" dirty="0"/>
                        <a:t>/22)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2023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b="0" dirty="0"/>
                        <a:t>(</a:t>
                      </a:r>
                      <a:r>
                        <a:rPr lang="pt-BR" sz="1400" b="0" dirty="0" err="1"/>
                        <a:t>jan</a:t>
                      </a:r>
                      <a:r>
                        <a:rPr lang="pt-BR" sz="1400" b="0" dirty="0"/>
                        <a:t> – </a:t>
                      </a:r>
                      <a:r>
                        <a:rPr lang="pt-BR" sz="1400" b="0" dirty="0" err="1"/>
                        <a:t>abr</a:t>
                      </a:r>
                      <a:r>
                        <a:rPr lang="pt-BR" sz="1400" b="0" dirty="0"/>
                        <a:t>/23)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dirty="0"/>
                        <a:t>Var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0783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Casos confirmados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10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7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-30%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652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Óbitos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dirty="0"/>
                        <a:t>-80%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7178397"/>
                  </a:ext>
                </a:extLst>
              </a:tr>
            </a:tbl>
          </a:graphicData>
        </a:graphic>
      </p:graphicFrame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1C8ECB95-BF5F-B112-A4D2-15A6A7CEFCED}"/>
              </a:ext>
            </a:extLst>
          </p:cNvPr>
          <p:cNvCxnSpPr>
            <a:cxnSpLocks/>
          </p:cNvCxnSpPr>
          <p:nvPr/>
        </p:nvCxnSpPr>
        <p:spPr>
          <a:xfrm>
            <a:off x="1273629" y="3131269"/>
            <a:ext cx="5214259" cy="0"/>
          </a:xfrm>
          <a:prstGeom prst="straightConnector1">
            <a:avLst/>
          </a:prstGeom>
          <a:ln w="28575">
            <a:solidFill>
              <a:srgbClr val="00CC99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946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7504</TotalTime>
  <Words>396</Words>
  <Application>Microsoft Office PowerPoint</Application>
  <PresentationFormat>Widescreen</PresentationFormat>
  <Paragraphs>45</Paragraphs>
  <Slides>4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Noto Sans Cond SemBd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Sari {GreenewGroup}</dc:creator>
  <cp:lastModifiedBy>Yara  Beckhoff {GreenewGroup}</cp:lastModifiedBy>
  <cp:revision>5</cp:revision>
  <dcterms:created xsi:type="dcterms:W3CDTF">2023-03-24T14:34:27Z</dcterms:created>
  <dcterms:modified xsi:type="dcterms:W3CDTF">2023-04-28T19:07:43Z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791b42f-c435-42ca-9531-75a3f42aae3d_Enabled">
    <vt:lpwstr>true</vt:lpwstr>
  </property>
  <property fmtid="{D5CDD505-2E9C-101B-9397-08002B2CF9AE}" pid="3" name="MSIP_Label_4791b42f-c435-42ca-9531-75a3f42aae3d_SetDate">
    <vt:lpwstr>2023-03-24T19:45:51Z</vt:lpwstr>
  </property>
  <property fmtid="{D5CDD505-2E9C-101B-9397-08002B2CF9AE}" pid="4" name="MSIP_Label_4791b42f-c435-42ca-9531-75a3f42aae3d_Method">
    <vt:lpwstr>Privileged</vt:lpwstr>
  </property>
  <property fmtid="{D5CDD505-2E9C-101B-9397-08002B2CF9AE}" pid="5" name="MSIP_Label_4791b42f-c435-42ca-9531-75a3f42aae3d_Name">
    <vt:lpwstr>4791b42f-c435-42ca-9531-75a3f42aae3d</vt:lpwstr>
  </property>
  <property fmtid="{D5CDD505-2E9C-101B-9397-08002B2CF9AE}" pid="6" name="MSIP_Label_4791b42f-c435-42ca-9531-75a3f42aae3d_SiteId">
    <vt:lpwstr>7a916015-20ae-4ad1-9170-eefd915e9272</vt:lpwstr>
  </property>
  <property fmtid="{D5CDD505-2E9C-101B-9397-08002B2CF9AE}" pid="7" name="MSIP_Label_4791b42f-c435-42ca-9531-75a3f42aae3d_ActionId">
    <vt:lpwstr>1bd1cc2d-413b-407e-b451-c29b4f3659a7</vt:lpwstr>
  </property>
  <property fmtid="{D5CDD505-2E9C-101B-9397-08002B2CF9AE}" pid="8" name="MSIP_Label_4791b42f-c435-42ca-9531-75a3f42aae3d_ContentBits">
    <vt:lpwstr>0</vt:lpwstr>
  </property>
</Properties>
</file>

<file path=docProps/thumbnail.jpeg>
</file>